
<file path=[Content_Types].xml><?xml version="1.0" encoding="utf-8"?>
<Types xmlns="http://schemas.openxmlformats.org/package/2006/content-types">
  <Default Extension="jpeg" ContentType="image/jpeg"/>
  <Default Extension="jpg" ContentType="image/pn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5.xml" ContentType="application/vnd.openxmlformats-officedocument.presentationml.tags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tags/tag7.xml" ContentType="application/vnd.openxmlformats-officedocument.presentationml.tags+xml"/>
  <Override PartName="/ppt/notesSlides/notesSlide9.xml" ContentType="application/vnd.openxmlformats-officedocument.presentationml.notesSlide+xml"/>
  <Override PartName="/ppt/tags/tag8.xml" ContentType="application/vnd.openxmlformats-officedocument.presentationml.tags+xml"/>
  <Override PartName="/ppt/notesSlides/notesSlide10.xml" ContentType="application/vnd.openxmlformats-officedocument.presentationml.notesSlide+xml"/>
  <Override PartName="/ppt/tags/tag9.xml" ContentType="application/vnd.openxmlformats-officedocument.presentationml.tags+xml"/>
  <Override PartName="/ppt/notesSlides/notesSlide11.xml" ContentType="application/vnd.openxmlformats-officedocument.presentationml.notesSlide+xml"/>
  <Override PartName="/ppt/tags/tag10.xml" ContentType="application/vnd.openxmlformats-officedocument.presentationml.tags+xml"/>
  <Override PartName="/ppt/notesSlides/notesSlide12.xml" ContentType="application/vnd.openxmlformats-officedocument.presentationml.notesSlide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2.xml" ContentType="application/vnd.openxmlformats-officedocument.presentationml.tags+xml"/>
  <Override PartName="/ppt/notesSlides/notesSlide15.xml" ContentType="application/vnd.openxmlformats-officedocument.presentationml.notesSlide+xml"/>
  <Override PartName="/ppt/tags/tag13.xml" ContentType="application/vnd.openxmlformats-officedocument.presentationml.tags+xml"/>
  <Override PartName="/ppt/notesSlides/notesSlide16.xml" ContentType="application/vnd.openxmlformats-officedocument.presentationml.notesSlide+xml"/>
  <Override PartName="/ppt/tags/tag14.xml" ContentType="application/vnd.openxmlformats-officedocument.presentationml.tags+xml"/>
  <Override PartName="/ppt/notesSlides/notesSlide17.xml" ContentType="application/vnd.openxmlformats-officedocument.presentationml.notesSlide+xml"/>
  <Override PartName="/ppt/tags/tag15.xml" ContentType="application/vnd.openxmlformats-officedocument.presentationml.tags+xml"/>
  <Override PartName="/ppt/notesSlides/notesSlide18.xml" ContentType="application/vnd.openxmlformats-officedocument.presentationml.notesSlide+xml"/>
  <Override PartName="/ppt/tags/tag1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tags/tag17.xml" ContentType="application/vnd.openxmlformats-officedocument.presentationml.tags+xml"/>
  <Override PartName="/ppt/notesSlides/notesSlide21.xml" ContentType="application/vnd.openxmlformats-officedocument.presentationml.notesSlide+xml"/>
  <Override PartName="/ppt/tags/tag18.xml" ContentType="application/vnd.openxmlformats-officedocument.presentationml.tags+xml"/>
  <Override PartName="/ppt/notesSlides/notesSlide22.xml" ContentType="application/vnd.openxmlformats-officedocument.presentationml.notesSlide+xml"/>
  <Override PartName="/ppt/tags/tag19.xml" ContentType="application/vnd.openxmlformats-officedocument.presentationml.tags+xml"/>
  <Override PartName="/ppt/notesSlides/notesSlide23.xml" ContentType="application/vnd.openxmlformats-officedocument.presentationml.notesSlide+xml"/>
  <Override PartName="/ppt/tags/tag20.xml" ContentType="application/vnd.openxmlformats-officedocument.presentationml.tags+xml"/>
  <Override PartName="/ppt/notesSlides/notesSlide24.xml" ContentType="application/vnd.openxmlformats-officedocument.presentationml.notesSlide+xml"/>
  <Override PartName="/ppt/tags/tag21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2.xml" ContentType="application/vnd.openxmlformats-officedocument.presentationml.tags+xml"/>
  <Override PartName="/ppt/notesSlides/notesSlide27.xml" ContentType="application/vnd.openxmlformats-officedocument.presentationml.notesSlide+xml"/>
  <Override PartName="/ppt/tags/tag23.xml" ContentType="application/vnd.openxmlformats-officedocument.presentationml.tags+xml"/>
  <Override PartName="/ppt/notesSlides/notesSlide28.xml" ContentType="application/vnd.openxmlformats-officedocument.presentationml.notesSlide+xml"/>
  <Override PartName="/ppt/tags/tag24.xml" ContentType="application/vnd.openxmlformats-officedocument.presentationml.tags+xml"/>
  <Override PartName="/ppt/notesSlides/notesSlide29.xml" ContentType="application/vnd.openxmlformats-officedocument.presentationml.notesSlide+xml"/>
  <Override PartName="/ppt/tags/tag25.xml" ContentType="application/vnd.openxmlformats-officedocument.presentationml.tags+xml"/>
  <Override PartName="/ppt/notesSlides/notesSlide30.xml" ContentType="application/vnd.openxmlformats-officedocument.presentationml.notesSlide+xml"/>
  <Override PartName="/ppt/tags/tag26.xml" ContentType="application/vnd.openxmlformats-officedocument.presentationml.tags+xml"/>
  <Override PartName="/ppt/notesSlides/notesSlide31.xml" ContentType="application/vnd.openxmlformats-officedocument.presentationml.notesSlide+xml"/>
  <Override PartName="/ppt/tags/tag27.xml" ContentType="application/vnd.openxmlformats-officedocument.presentationml.tags+xml"/>
  <Override PartName="/ppt/notesSlides/notesSlide32.xml" ContentType="application/vnd.openxmlformats-officedocument.presentationml.notesSlide+xml"/>
  <Override PartName="/ppt/tags/tag28.xml" ContentType="application/vnd.openxmlformats-officedocument.presentationml.tags+xml"/>
  <Override PartName="/ppt/notesSlides/notesSlide33.xml" ContentType="application/vnd.openxmlformats-officedocument.presentationml.notesSlide+xml"/>
  <Override PartName="/ppt/tags/tag29.xml" ContentType="application/vnd.openxmlformats-officedocument.presentationml.tags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 bookmarkIdSeed="8">
  <p:sldMasterIdLst>
    <p:sldMasterId id="2147483648" r:id="rId1"/>
  </p:sldMasterIdLst>
  <p:notesMasterIdLst>
    <p:notesMasterId r:id="rId36"/>
  </p:notesMasterIdLst>
  <p:sldIdLst>
    <p:sldId id="257" r:id="rId2"/>
    <p:sldId id="258" r:id="rId3"/>
    <p:sldId id="276" r:id="rId4"/>
    <p:sldId id="259" r:id="rId5"/>
    <p:sldId id="283" r:id="rId6"/>
    <p:sldId id="305" r:id="rId7"/>
    <p:sldId id="284" r:id="rId8"/>
    <p:sldId id="285" r:id="rId9"/>
    <p:sldId id="288" r:id="rId10"/>
    <p:sldId id="292" r:id="rId11"/>
    <p:sldId id="294" r:id="rId12"/>
    <p:sldId id="291" r:id="rId13"/>
    <p:sldId id="286" r:id="rId14"/>
    <p:sldId id="306" r:id="rId15"/>
    <p:sldId id="287" r:id="rId16"/>
    <p:sldId id="289" r:id="rId17"/>
    <p:sldId id="312" r:id="rId18"/>
    <p:sldId id="301" r:id="rId19"/>
    <p:sldId id="302" r:id="rId20"/>
    <p:sldId id="307" r:id="rId21"/>
    <p:sldId id="295" r:id="rId22"/>
    <p:sldId id="313" r:id="rId23"/>
    <p:sldId id="316" r:id="rId24"/>
    <p:sldId id="297" r:id="rId25"/>
    <p:sldId id="298" r:id="rId26"/>
    <p:sldId id="308" r:id="rId27"/>
    <p:sldId id="293" r:id="rId28"/>
    <p:sldId id="303" r:id="rId29"/>
    <p:sldId id="304" r:id="rId30"/>
    <p:sldId id="317" r:id="rId31"/>
    <p:sldId id="311" r:id="rId32"/>
    <p:sldId id="315" r:id="rId33"/>
    <p:sldId id="310" r:id="rId34"/>
    <p:sldId id="281" r:id="rId35"/>
  </p:sldIdLst>
  <p:sldSz cx="12192000" cy="6858000"/>
  <p:notesSz cx="6858000" cy="9144000"/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61" autoAdjust="0"/>
    <p:restoredTop sz="94637"/>
  </p:normalViewPr>
  <p:slideViewPr>
    <p:cSldViewPr snapToGrid="0" snapToObjects="1" showGuides="1">
      <p:cViewPr varScale="1">
        <p:scale>
          <a:sx n="80" d="100"/>
          <a:sy n="80" d="100"/>
        </p:scale>
        <p:origin x="76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6886-C15D-4F75-BC3E-8B8BFE25F2A8}" type="datetimeFigureOut">
              <a:rPr lang="zh-CN" altLang="en-US" smtClean="0"/>
              <a:t>2022/5/4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84EBD-E37C-472A-BEDD-FDA999EDB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3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241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3784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6400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2559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89991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6854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19846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06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1373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9594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3738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52906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506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84196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6650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202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0690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73511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5088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14246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9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21660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7359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2151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12559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021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68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71188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19143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42186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1A0FF-73B1-4340-94B1-A43FB2BF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50118E-6F97-4142-8CEA-35726784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CF273-117D-D94B-A883-94628D0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9229-0CE5-F045-B3DE-1109457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0BB01-8FDE-1C4C-9365-16DE3EE3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4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240C-1951-E347-A5E5-797A52A5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40655-8A58-EB4D-AD06-61EDE9F3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A85E-E7BD-E84A-B286-2952748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673FE-8776-744B-992A-DBA10A61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C5894-B6C9-AB48-A65A-371D5761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D9F4F-8C32-1447-9F51-1FB9CB0B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B1FF1-065B-1849-9202-9DFC4EE6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9893-9C5D-8A45-A492-7AE18279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E20E-F2D6-5240-BA9F-0B6C29BF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3FA28-317C-F24B-93DA-8AD87116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2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8EB-0CCC-4E4C-B0C1-30E46B30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76270-F2E3-DC40-9152-50062539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FB06C-BE89-474A-8B7A-6B5645E7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B3531-6B07-6F49-98F2-D84345D8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B43BC-1D1A-9A45-B382-21ED689F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5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9761-E6C3-4244-B504-50267077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40908-EA33-C641-B1E7-E222FAA0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764E-D634-8C4B-8EDE-82967BFF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330A5-CFC6-2048-8DB7-6847AF8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875EE-8651-834B-BD9A-5740B4F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30216-6550-C048-ACE6-B66463B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779C6-0B66-6C41-B027-9D8E5E5A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1A9A6-08DC-1A4C-AB84-00FEE9B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AAB80A-B8BC-1F4A-889C-52B8587E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CB9EC-DD89-C948-824B-850CE33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6408-17D3-C940-A2DC-D24E279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86D5-26F8-6C46-839E-B21B8EC5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07399-7172-A04A-A5BE-D4CC7DD7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DDB6-8BAD-4E43-8130-A0D44947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958532-BD01-3A41-AAA8-0003B325C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5BD0D-01CB-5442-9D74-8631B7D0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615B0-E317-C14D-AD3E-F3E64C8E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2B574-8164-A141-9B6F-C16D4C0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7F055D-A086-D142-865C-AE12D27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2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F3E-1DB9-A149-9CFB-C1CE44D0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AA010D-CFA0-4140-9C09-35C0CC8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F2A52-67D3-3F40-AFF0-1AAFDB1C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8D56E-411C-3C42-B1C0-81D7FCD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E6A33F-585D-B74D-9F0A-8A3680F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ECAD2-763C-DA47-8E0C-02A8E9E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B019F-2168-4B4D-8124-866AA31E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05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1B32-15A0-BF46-9095-08DF6ED6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604D-81AD-7A49-A3DE-85F0C9D7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6DBC3-729E-3240-8B84-7EA1CCE1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00548-AA5D-9B42-A619-D3E716B4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9D51-73ED-8443-942A-1A3611E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FDEF1-CB74-E849-9D73-37326A2B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0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7E92F-B7BC-0740-A900-C568C6D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F598E-8466-2F4D-8783-32287F42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3AB1C-C226-C148-A532-85A0F968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1D08D-3605-6448-887A-E0619EA2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3769-D1E0-F443-9ABF-D85882C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E27B9-1204-6040-961E-BAA8E64A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90A0D3-9C92-3448-8C84-18069C4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24F-5E59-A942-B551-EC21B9B5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9BEA-BAA5-494C-9744-0F416ABDC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1419-3F79-524C-B9F3-A66D5CD6611E}" type="datetimeFigureOut">
              <a:t>2022/5/4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8FC7-3704-A544-81F5-E1195284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F6AB-7D58-774F-919A-513DD218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6" Type="http://schemas.openxmlformats.org/officeDocument/2006/relationships/image" Target="../media/image20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21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5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9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6" Type="http://schemas.openxmlformats.org/officeDocument/2006/relationships/image" Target="../media/image30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3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33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34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3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3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hyperlink" Target="https://zhuanlan.zhihu.com/p/484760806&#65292;2022-04-27" TargetMode="Externa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9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10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5343943" y="3046512"/>
            <a:ext cx="7566738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000" dirty="0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软工学院</a:t>
            </a:r>
            <a:endParaRPr kumimoji="0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6359225" y="5114537"/>
            <a:ext cx="4730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G16 </a:t>
            </a:r>
            <a:r>
              <a:rPr lang="zh-CN" altLang="en-US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吴联想 王义博 许淇凯 郑航舰 潘睿琪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6D8469E-3A03-4167-8AA7-F7B13D69F3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9184" y="1615031"/>
            <a:ext cx="2862962" cy="2862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03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需求可行性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E00F2F7-7548-4990-8FFE-AB66E96F9E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97355" y="559821"/>
            <a:ext cx="5197290" cy="573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98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定义需求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1276AE5-6A00-4B69-B459-E473C537E4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083" y="643322"/>
            <a:ext cx="5524979" cy="60584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F37C3E-5BB6-4671-938B-7937BD33EA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32601" y="1522473"/>
            <a:ext cx="7380359" cy="388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12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需求优先级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D8AE8EF-BEB5-4EAF-8528-86D5DDA1B2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95625" y="467524"/>
            <a:ext cx="6256237" cy="592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80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用户代表确认需求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03A45F4-FD34-41D6-A5B0-E197BA6983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745" y="971337"/>
            <a:ext cx="7031234" cy="32863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3EB515A-999D-4658-9054-46DC342A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06047" y="2768616"/>
            <a:ext cx="6159643" cy="377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80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03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UML</a:t>
            </a:r>
            <a:r>
              <a:rPr lang="zh-CN" altLang="en-US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与原型</a:t>
            </a:r>
            <a:endParaRPr lang="en-US" altLang="zh-CN" sz="44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9949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原型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-PIXSO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1ED01CA2-BF92-4EC6-B6F4-72EE816DF69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1210" y="1042236"/>
            <a:ext cx="2944318" cy="51990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E25DFB9-4F06-468E-BC70-2562E2B042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7024" y="862828"/>
            <a:ext cx="6828732" cy="513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44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对话图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579142A-8773-4B58-8CC1-E8DE5577EA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3385" y="656529"/>
            <a:ext cx="10310677" cy="5759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00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数据流图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DFC32FE7-E8EC-43C7-B406-641B264F92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4488" y="0"/>
            <a:ext cx="50830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6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Uml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活动图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EDCBF707-8685-449E-8E2E-5D2F484E1C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638" y="600075"/>
            <a:ext cx="5614988" cy="30627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44ABB34-7166-4EAB-B87D-2E5F9CF8B3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36749" y="636317"/>
            <a:ext cx="5059340" cy="3026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FFD78F2-7924-432E-B458-497C2C738C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6930" y="3662796"/>
            <a:ext cx="3638550" cy="3232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35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Uml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用例图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85E509C6-4ADF-40A8-87D8-055DA465CB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760" y="0"/>
            <a:ext cx="3718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59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38237A-1FDE-644A-8B2E-AC77240D4DFE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CC39DA4-579C-824B-B79E-AF7EE12F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6E89654-A0ED-C04F-A477-BAFBB6E6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5360BD-A364-5E4A-8509-CB8A24AC4C46}"/>
              </a:ext>
            </a:extLst>
          </p:cNvPr>
          <p:cNvSpPr/>
          <p:nvPr/>
        </p:nvSpPr>
        <p:spPr>
          <a:xfrm>
            <a:off x="-201614" y="2307880"/>
            <a:ext cx="2527301" cy="25273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CE63BD6-05E0-F249-8656-EF91DEF068A9}"/>
              </a:ext>
            </a:extLst>
          </p:cNvPr>
          <p:cNvSpPr/>
          <p:nvPr/>
        </p:nvSpPr>
        <p:spPr>
          <a:xfrm>
            <a:off x="-891449" y="1530005"/>
            <a:ext cx="3136901" cy="3136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1E49BCA-F33E-194B-A0CE-4D663FAE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58" y="2312414"/>
            <a:ext cx="73866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A46D0DEB-1709-6248-8A33-6DBC6B0ADFF0}"/>
              </a:ext>
            </a:extLst>
          </p:cNvPr>
          <p:cNvGrpSpPr/>
          <p:nvPr/>
        </p:nvGrpSpPr>
        <p:grpSpPr>
          <a:xfrm>
            <a:off x="3681319" y="1327303"/>
            <a:ext cx="693763" cy="673901"/>
            <a:chOff x="860271" y="1518068"/>
            <a:chExt cx="493370" cy="479245"/>
          </a:xfrm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2636A34F-B6B5-6540-B6F7-2DCE7CDC2F0D}"/>
                </a:ext>
              </a:extLst>
            </p:cNvPr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7897C0-59D7-B541-9CFF-F2D6AB011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7DD2EB09-295E-834A-B20D-C511E136F61C}"/>
              </a:ext>
            </a:extLst>
          </p:cNvPr>
          <p:cNvGrpSpPr/>
          <p:nvPr/>
        </p:nvGrpSpPr>
        <p:grpSpPr>
          <a:xfrm>
            <a:off x="3653038" y="2435455"/>
            <a:ext cx="693763" cy="673901"/>
            <a:chOff x="840159" y="2185414"/>
            <a:chExt cx="493370" cy="479245"/>
          </a:xfrm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5E64383D-C6AD-2F40-A716-24A9F6958002}"/>
                </a:ext>
              </a:extLst>
            </p:cNvPr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00">
              <a:extLst>
                <a:ext uri="{FF2B5EF4-FFF2-40B4-BE49-F238E27FC236}">
                  <a16:creationId xmlns:a16="http://schemas.microsoft.com/office/drawing/2014/main" id="{6E92724C-9893-DD44-A876-D09030E3D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9608FD3-191C-BA42-8C21-6034F4EA462F}"/>
              </a:ext>
            </a:extLst>
          </p:cNvPr>
          <p:cNvGrpSpPr/>
          <p:nvPr/>
        </p:nvGrpSpPr>
        <p:grpSpPr>
          <a:xfrm>
            <a:off x="3653038" y="3504119"/>
            <a:ext cx="693763" cy="673901"/>
            <a:chOff x="840159" y="2852760"/>
            <a:chExt cx="493370" cy="479245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4EB39D3C-E2CF-5D4F-BEC9-D1825E5E0106}"/>
                </a:ext>
              </a:extLst>
            </p:cNvPr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65C52ECA-AFAE-1D46-B642-E5757622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E183E26-A06F-8E42-AC3A-1BB00D8EE0C2}"/>
              </a:ext>
            </a:extLst>
          </p:cNvPr>
          <p:cNvGrpSpPr/>
          <p:nvPr/>
        </p:nvGrpSpPr>
        <p:grpSpPr>
          <a:xfrm>
            <a:off x="3652402" y="4629299"/>
            <a:ext cx="693763" cy="673901"/>
            <a:chOff x="839707" y="3520106"/>
            <a:chExt cx="493370" cy="479245"/>
          </a:xfrm>
        </p:grpSpPr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C6A05490-B928-2746-9655-8DDAE4C0212E}"/>
                </a:ext>
              </a:extLst>
            </p:cNvPr>
            <p:cNvSpPr/>
            <p:nvPr/>
          </p:nvSpPr>
          <p:spPr>
            <a:xfrm>
              <a:off x="839707" y="3520106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2203F2C-3843-6641-A515-D87E40C83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346FD13-A98B-4744-9F6B-FB77C722349B}"/>
              </a:ext>
            </a:extLst>
          </p:cNvPr>
          <p:cNvSpPr/>
          <p:nvPr/>
        </p:nvSpPr>
        <p:spPr>
          <a:xfrm>
            <a:off x="4567936" y="1327303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EDA27-FE1D-C943-8505-7E7187131B25}"/>
              </a:ext>
            </a:extLst>
          </p:cNvPr>
          <p:cNvSpPr/>
          <p:nvPr/>
        </p:nvSpPr>
        <p:spPr>
          <a:xfrm>
            <a:off x="4567936" y="2480017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993162-A8F9-7548-89DA-A33A0041B81A}"/>
              </a:ext>
            </a:extLst>
          </p:cNvPr>
          <p:cNvSpPr/>
          <p:nvPr/>
        </p:nvSpPr>
        <p:spPr>
          <a:xfrm>
            <a:off x="4567936" y="354868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09452-9258-904A-986F-277400A3ADD1}"/>
              </a:ext>
            </a:extLst>
          </p:cNvPr>
          <p:cNvSpPr/>
          <p:nvPr/>
        </p:nvSpPr>
        <p:spPr>
          <a:xfrm>
            <a:off x="4567936" y="467386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FA985F7-062B-2F4E-88CD-C4F6C681EC3E}"/>
              </a:ext>
            </a:extLst>
          </p:cNvPr>
          <p:cNvSpPr txBox="1"/>
          <p:nvPr/>
        </p:nvSpPr>
        <p:spPr>
          <a:xfrm>
            <a:off x="7087256" y="1370644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愿景与范围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F6E63E6E-3C43-C348-A11F-521D3559D5EB}"/>
              </a:ext>
            </a:extLst>
          </p:cNvPr>
          <p:cNvSpPr txBox="1"/>
          <p:nvPr/>
        </p:nvSpPr>
        <p:spPr>
          <a:xfrm>
            <a:off x="7058844" y="2427159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用户群与用户代表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66B8559-9E26-3640-AD5A-2CC5C50D0281}"/>
              </a:ext>
            </a:extLst>
          </p:cNvPr>
          <p:cNvSpPr txBox="1"/>
          <p:nvPr/>
        </p:nvSpPr>
        <p:spPr>
          <a:xfrm>
            <a:off x="7058843" y="3497928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UML</a:t>
            </a:r>
            <a:r>
              <a:rPr lang="zh-CN" altLang="en-US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与原型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B1F813A-EF0D-E14D-872E-E2C9ED3B0910}"/>
              </a:ext>
            </a:extLst>
          </p:cNvPr>
          <p:cNvSpPr txBox="1"/>
          <p:nvPr/>
        </p:nvSpPr>
        <p:spPr>
          <a:xfrm>
            <a:off x="7087256" y="4676310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en-US" altLang="zh-CN" sz="2800" b="1" kern="0" dirty="0">
                <a:solidFill>
                  <a:schemeClr val="tx1">
                    <a:lumMod val="65000"/>
                    <a:lumOff val="35000"/>
                  </a:schemeClr>
                </a:solidFill>
                <a:ea typeface="Source Han Sans CN" panose="020B0500000000000000" pitchFamily="34" charset="-128"/>
                <a:sym typeface="FZHei-B01S" panose="02010601030101010101" pitchFamily="2" charset="-122"/>
              </a:rPr>
              <a:t>SRS</a:t>
            </a:r>
            <a:endParaRPr lang="zh-CN" altLang="en-US" sz="2800" b="1" kern="0" dirty="0">
              <a:solidFill>
                <a:schemeClr val="tx1">
                  <a:lumMod val="65000"/>
                  <a:lumOff val="35000"/>
                </a:schemeClr>
              </a:solidFill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3" name="PA-矩形 1">
            <a:extLst>
              <a:ext uri="{FF2B5EF4-FFF2-40B4-BE49-F238E27FC236}">
                <a16:creationId xmlns:a16="http://schemas.microsoft.com/office/drawing/2014/main" id="{2C7CD75C-A76D-214E-B838-11D17111D5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48104" y="892398"/>
            <a:ext cx="1243896" cy="50732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75082" y="325925"/>
            <a:ext cx="197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04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en-US" altLang="zh-CN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SRS</a:t>
            </a:r>
          </a:p>
        </p:txBody>
      </p:sp>
    </p:spTree>
    <p:extLst>
      <p:ext uri="{BB962C8B-B14F-4D97-AF65-F5344CB8AC3E}">
        <p14:creationId xmlns:p14="http://schemas.microsoft.com/office/powerpoint/2010/main" val="2598391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SRS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DE83D135-7A5E-44C1-8DCB-90E83E781C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840" y="580571"/>
            <a:ext cx="4343776" cy="598983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CDAF505-0977-49DE-AF2C-EFE7D787A5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508" y="1063338"/>
            <a:ext cx="6216710" cy="530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200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SRS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功能需求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692CDDC-E396-48B2-8F33-7BBC1A3F3D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3908" y="523421"/>
            <a:ext cx="4991533" cy="5921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699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SRS-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需求优先级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3B8546F-B232-4AA5-BC9C-BD4AFF78EC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138" y="1128709"/>
            <a:ext cx="7813937" cy="493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41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数据字典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6DE2D30-9D6B-4455-A815-A7506847A2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0640" y="628408"/>
            <a:ext cx="7094972" cy="391501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ED87E2E-908C-44E6-99A1-3E2A0B481D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80798" y="2456100"/>
            <a:ext cx="6604900" cy="382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48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ER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F3DA933C-75CC-415E-B357-51DB9CEDEC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59167" y="1173284"/>
            <a:ext cx="6073666" cy="451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248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05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其他</a:t>
            </a:r>
            <a:endParaRPr lang="en-US" altLang="zh-CN" sz="44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1081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6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JAD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会议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0C772486-864D-401F-8D60-3C735454FD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8769" y="506476"/>
            <a:ext cx="5334462" cy="5845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27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测试用例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BE1FDE1-20F9-405C-A6C8-D6DE77D6C8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948" y="597156"/>
            <a:ext cx="5570703" cy="592125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513310F-7838-4224-B1EB-ABEA6804EE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4331" y="703988"/>
            <a:ext cx="5121084" cy="531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31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用户手册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1D0F75B-6815-D3D6-34F5-C4B1E827D1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611" y="848982"/>
            <a:ext cx="4808503" cy="555516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D0CFAE1-FC35-4B34-A8DD-EEA861CA3C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72876" y="434080"/>
            <a:ext cx="4419983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160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01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愿景与范围</a:t>
            </a:r>
            <a:endParaRPr lang="en-US" altLang="zh-CN" sz="44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4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6431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项目计划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2A83F090-C357-434C-A5F2-40CCB2AB21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472133"/>
            <a:ext cx="12192000" cy="391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648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小组分工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E117CC13-8EEE-4717-9F35-BE521151E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6088686"/>
              </p:ext>
            </p:extLst>
          </p:nvPr>
        </p:nvGraphicFramePr>
        <p:xfrm>
          <a:off x="3171825" y="895375"/>
          <a:ext cx="6275612" cy="5347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903">
                  <a:extLst>
                    <a:ext uri="{9D8B030D-6E8A-4147-A177-3AD203B41FA5}">
                      <a16:colId xmlns:a16="http://schemas.microsoft.com/office/drawing/2014/main" val="3962270520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3958064631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1440964151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589424005"/>
                    </a:ext>
                  </a:extLst>
                </a:gridCol>
              </a:tblGrid>
              <a:tr h="8912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07320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/>
                        <a:t>吴联想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需求优先级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会议记录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776751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Project</a:t>
                      </a:r>
                      <a:r>
                        <a:rPr lang="zh-CN" altLang="en-US" dirty="0"/>
                        <a:t>更新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测试用例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SRS</a:t>
                      </a:r>
                      <a:r>
                        <a:rPr lang="zh-CN" altLang="en-US" dirty="0"/>
                        <a:t>模板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325549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对话图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922027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许淇凯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用例文档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SRS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383486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潘睿琪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用户手册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79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0056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小组打分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3">
            <a:extLst>
              <a:ext uri="{FF2B5EF4-FFF2-40B4-BE49-F238E27FC236}">
                <a16:creationId xmlns:a16="http://schemas.microsoft.com/office/drawing/2014/main" id="{E117CC13-8EEE-4717-9F35-BE521151E4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465814"/>
              </p:ext>
            </p:extLst>
          </p:nvPr>
        </p:nvGraphicFramePr>
        <p:xfrm>
          <a:off x="1342965" y="848238"/>
          <a:ext cx="9413418" cy="53477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68903">
                  <a:extLst>
                    <a:ext uri="{9D8B030D-6E8A-4147-A177-3AD203B41FA5}">
                      <a16:colId xmlns:a16="http://schemas.microsoft.com/office/drawing/2014/main" val="3962270520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3958064631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1440964151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589424005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1523034660"/>
                    </a:ext>
                  </a:extLst>
                </a:gridCol>
                <a:gridCol w="1568903">
                  <a:extLst>
                    <a:ext uri="{9D8B030D-6E8A-4147-A177-3AD203B41FA5}">
                      <a16:colId xmlns:a16="http://schemas.microsoft.com/office/drawing/2014/main" val="2062817680"/>
                    </a:ext>
                  </a:extLst>
                </a:gridCol>
              </a:tblGrid>
              <a:tr h="89129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评分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评分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评分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评分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最终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607320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/>
                        <a:t>吴联想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82.25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776751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84.75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7325549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7922027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许淇凯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82.5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383486"/>
                  </a:ext>
                </a:extLst>
              </a:tr>
              <a:tr h="891294">
                <a:tc>
                  <a:txBody>
                    <a:bodyPr/>
                    <a:lstStyle/>
                    <a:p>
                      <a:r>
                        <a:rPr lang="zh-CN" altLang="en-US" dirty="0"/>
                        <a:t>潘睿琪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81.75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98792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1608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参考资料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AA092A4-4D33-4391-9683-A5C466B95428}"/>
              </a:ext>
            </a:extLst>
          </p:cNvPr>
          <p:cNvSpPr txBox="1"/>
          <p:nvPr/>
        </p:nvSpPr>
        <p:spPr>
          <a:xfrm>
            <a:off x="916550" y="2650385"/>
            <a:ext cx="1071069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【1】</a:t>
            </a:r>
            <a:r>
              <a:rPr lang="zh-CN" altLang="en-US" dirty="0"/>
              <a:t>杨弘平，吕海华，李波，史江萍，代钦</a:t>
            </a:r>
            <a:r>
              <a:rPr lang="en-US" altLang="zh-CN" dirty="0"/>
              <a:t>.UML2</a:t>
            </a:r>
            <a:r>
              <a:rPr lang="zh-CN" altLang="en-US" dirty="0"/>
              <a:t>基础、建模与设计教程</a:t>
            </a:r>
            <a:r>
              <a:rPr lang="en-US" altLang="zh-CN" dirty="0"/>
              <a:t>.</a:t>
            </a:r>
            <a:r>
              <a:rPr lang="zh-CN" altLang="en-US" dirty="0"/>
              <a:t>北京</a:t>
            </a:r>
            <a:r>
              <a:rPr lang="en-US" altLang="zh-CN" dirty="0"/>
              <a:t>:</a:t>
            </a:r>
            <a:r>
              <a:rPr lang="zh-CN" altLang="en-US" dirty="0"/>
              <a:t>清华大学出版社，</a:t>
            </a:r>
            <a:r>
              <a:rPr lang="en-US" altLang="zh-CN" dirty="0"/>
              <a:t>2015 </a:t>
            </a:r>
          </a:p>
          <a:p>
            <a:r>
              <a:rPr lang="en-US" altLang="zh-CN" dirty="0"/>
              <a:t>ISBN 978-7-302-40449-1.</a:t>
            </a:r>
          </a:p>
          <a:p>
            <a:r>
              <a:rPr lang="en-US" altLang="zh-CN" dirty="0"/>
              <a:t>【2】pixso</a:t>
            </a:r>
            <a:r>
              <a:rPr lang="zh-CN" altLang="en-US" dirty="0"/>
              <a:t>协调设计</a:t>
            </a:r>
            <a:r>
              <a:rPr lang="en-US" altLang="zh-CN" dirty="0"/>
              <a:t>.</a:t>
            </a:r>
            <a:r>
              <a:rPr lang="en-US" altLang="zh-CN" dirty="0" err="1"/>
              <a:t>Pixso</a:t>
            </a:r>
            <a:r>
              <a:rPr lang="zh-CN" altLang="en-US" dirty="0"/>
              <a:t>高效使用技巧！让</a:t>
            </a:r>
            <a:r>
              <a:rPr lang="en-US" altLang="zh-CN" dirty="0"/>
              <a:t>UI</a:t>
            </a:r>
            <a:r>
              <a:rPr lang="zh-CN" altLang="en-US" dirty="0"/>
              <a:t>设计效率快到飞起</a:t>
            </a:r>
            <a:r>
              <a:rPr lang="en-US" altLang="zh-CN" dirty="0">
                <a:hlinkClick r:id="rId6"/>
              </a:rPr>
              <a:t>https://zhuanlan.zhihu.com/p/484760806</a:t>
            </a:r>
            <a:r>
              <a:rPr lang="zh-CN" altLang="en-US" dirty="0">
                <a:hlinkClick r:id="rId6"/>
              </a:rPr>
              <a:t>，</a:t>
            </a:r>
            <a:r>
              <a:rPr lang="en-US" altLang="zh-CN" dirty="0">
                <a:hlinkClick r:id="rId6"/>
              </a:rPr>
              <a:t>2022-04-27</a:t>
            </a:r>
            <a:endParaRPr lang="en-US" altLang="zh-CN" dirty="0"/>
          </a:p>
          <a:p>
            <a:r>
              <a:rPr lang="en-US" altLang="zh-CN" dirty="0"/>
              <a:t>【3】</a:t>
            </a:r>
            <a:r>
              <a:rPr lang="zh-CN" altLang="en-US" dirty="0"/>
              <a:t>项目开发计划（</a:t>
            </a:r>
            <a:r>
              <a:rPr lang="en-US" altLang="zh-CN" dirty="0"/>
              <a:t>GB856T——88</a:t>
            </a:r>
            <a:r>
              <a:rPr lang="zh-CN" altLang="en-US" dirty="0"/>
              <a:t>） 文档模板 来源</a:t>
            </a:r>
            <a:r>
              <a:rPr lang="en-US" altLang="zh-CN" dirty="0"/>
              <a:t>《</a:t>
            </a:r>
            <a:r>
              <a:rPr lang="zh-CN" altLang="en-US" dirty="0"/>
              <a:t>软件设计文档国家标准</a:t>
            </a:r>
            <a:r>
              <a:rPr lang="en-US" altLang="zh-CN" dirty="0"/>
              <a:t>》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70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4045528" y="2515406"/>
            <a:ext cx="7566738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谢谢您的观看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4045528" y="3552688"/>
            <a:ext cx="756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THANK</a:t>
            </a:r>
            <a:r>
              <a:rPr lang="zh-CN" altLang="en-US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YOU</a:t>
            </a:r>
            <a:endParaRPr lang="zh-CN" altLang="en-US" sz="4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  <p:sp>
        <p:nvSpPr>
          <p:cNvPr id="9" name="PA-矩形 3">
            <a:extLst>
              <a:ext uri="{FF2B5EF4-FFF2-40B4-BE49-F238E27FC236}">
                <a16:creationId xmlns:a16="http://schemas.microsoft.com/office/drawing/2014/main" id="{243CA26A-8FCE-C646-919A-96AA54A7560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319839" y="2716703"/>
            <a:ext cx="387776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8000" b="1" dirty="0">
                <a:solidFill>
                  <a:schemeClr val="accent1">
                    <a:lumMod val="75000"/>
                  </a:schemeClr>
                </a:solidFill>
                <a:latin typeface="Source Han Sans CN Heavy" panose="020B0500000000000000" pitchFamily="34" charset="-128"/>
                <a:ea typeface="Source Han Sans CN Heavy" panose="020B0500000000000000" pitchFamily="34" charset="-128"/>
              </a:rPr>
              <a:t>2022</a:t>
            </a:r>
            <a:endParaRPr lang="zh-CN" altLang="en-US" sz="8000" b="1" dirty="0">
              <a:solidFill>
                <a:schemeClr val="accent1">
                  <a:lumMod val="75000"/>
                </a:schemeClr>
              </a:solidFill>
              <a:latin typeface="Source Han Sans CN Heavy" panose="020B0500000000000000" pitchFamily="34" charset="-128"/>
              <a:ea typeface="Source Han Sans CN Heavy" panose="020B05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36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47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Vision &amp; Scope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15B562-8D4F-4024-A660-4D3236261A3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0224" y="2704543"/>
            <a:ext cx="7571776" cy="37169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045EB08-9935-43B5-9355-395A766CCB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4948" y="643322"/>
            <a:ext cx="4534293" cy="57764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FDF1484-38BF-422A-B8DD-89931CF24A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68093" y="-190023"/>
            <a:ext cx="4138019" cy="3330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2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Context Diagram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EEB20E97-BAEF-4585-8B9C-CF1ECC950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59200" y="1425500"/>
            <a:ext cx="6911975" cy="42213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490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02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4504760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用户群与用户代表</a:t>
            </a:r>
            <a:endParaRPr lang="en-US" altLang="zh-CN" sz="4400" dirty="0">
              <a:solidFill>
                <a:schemeClr val="bg1"/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022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9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62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8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用户群与用户代表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485EFD78-B012-48BF-BC2E-051A8C4F4C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53957"/>
              </p:ext>
            </p:extLst>
          </p:nvPr>
        </p:nvGraphicFramePr>
        <p:xfrm>
          <a:off x="1472542" y="829416"/>
          <a:ext cx="9710433" cy="57708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19225">
                  <a:extLst>
                    <a:ext uri="{9D8B030D-6E8A-4147-A177-3AD203B41FA5}">
                      <a16:colId xmlns:a16="http://schemas.microsoft.com/office/drawing/2014/main" val="4217123076"/>
                    </a:ext>
                  </a:extLst>
                </a:gridCol>
                <a:gridCol w="1257300">
                  <a:extLst>
                    <a:ext uri="{9D8B030D-6E8A-4147-A177-3AD203B41FA5}">
                      <a16:colId xmlns:a16="http://schemas.microsoft.com/office/drawing/2014/main" val="1281224872"/>
                    </a:ext>
                  </a:extLst>
                </a:gridCol>
                <a:gridCol w="7033908">
                  <a:extLst>
                    <a:ext uri="{9D8B030D-6E8A-4147-A177-3AD203B41FA5}">
                      <a16:colId xmlns:a16="http://schemas.microsoft.com/office/drawing/2014/main" val="2048071518"/>
                    </a:ext>
                  </a:extLst>
                </a:gridCol>
              </a:tblGrid>
              <a:tr h="273147">
                <a:tc gridSpan="3">
                  <a:txBody>
                    <a:bodyPr/>
                    <a:lstStyle/>
                    <a:p>
                      <a:pPr algn="ctr"/>
                      <a:r>
                        <a:rPr lang="zh-CN" sz="3600" kern="500" dirty="0">
                          <a:effectLst/>
                        </a:rPr>
                        <a:t>“软工学院”用户群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9943097"/>
                  </a:ext>
                </a:extLst>
              </a:tr>
              <a:tr h="218517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3200" kern="500" dirty="0">
                          <a:effectLst/>
                        </a:rPr>
                        <a:t>  </a:t>
                      </a:r>
                      <a:r>
                        <a:rPr lang="zh-CN" sz="3200" kern="500" dirty="0">
                          <a:effectLst/>
                        </a:rPr>
                        <a:t>名称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500">
                          <a:effectLst/>
                        </a:rPr>
                        <a:t>个数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3200" kern="500">
                          <a:effectLst/>
                        </a:rPr>
                        <a:t>描述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extLst>
                  <a:ext uri="{0D108BD9-81ED-4DB2-BD59-A6C34878D82A}">
                    <a16:rowId xmlns:a16="http://schemas.microsoft.com/office/drawing/2014/main" val="320289644"/>
                  </a:ext>
                </a:extLst>
              </a:tr>
              <a:tr h="1638881">
                <a:tc>
                  <a:txBody>
                    <a:bodyPr/>
                    <a:lstStyle/>
                    <a:p>
                      <a:pPr algn="ctr"/>
                      <a:r>
                        <a:rPr lang="zh-CN" sz="3200" kern="500" dirty="0">
                          <a:effectLst/>
                        </a:rPr>
                        <a:t>教师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 dirty="0">
                          <a:effectLst/>
                        </a:rPr>
                        <a:t>约</a:t>
                      </a:r>
                      <a:r>
                        <a:rPr lang="en-US" sz="2000" kern="500" dirty="0">
                          <a:effectLst/>
                        </a:rPr>
                        <a:t>70</a:t>
                      </a:r>
                      <a:r>
                        <a:rPr lang="zh-CN" sz="2000" kern="500" dirty="0">
                          <a:effectLst/>
                        </a:rPr>
                        <a:t>人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>
                          <a:effectLst/>
                        </a:rPr>
                        <a:t>教师用户是该项目的主要需求者之一，可以使用该软件了解学生知识点掌握的程度，同时帮助同学们解决一些软件工程上面的困惑，分享一些帮助学生们学习的材料，使用频率中，同时软件使用的权限高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extLst>
                  <a:ext uri="{0D108BD9-81ED-4DB2-BD59-A6C34878D82A}">
                    <a16:rowId xmlns:a16="http://schemas.microsoft.com/office/drawing/2014/main" val="1091141517"/>
                  </a:ext>
                </a:extLst>
              </a:tr>
              <a:tr h="1456783">
                <a:tc>
                  <a:txBody>
                    <a:bodyPr/>
                    <a:lstStyle/>
                    <a:p>
                      <a:pPr algn="ctr"/>
                      <a:r>
                        <a:rPr lang="zh-CN" sz="3200" kern="500">
                          <a:effectLst/>
                        </a:rPr>
                        <a:t>学生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>
                          <a:effectLst/>
                        </a:rPr>
                        <a:t>约</a:t>
                      </a:r>
                      <a:r>
                        <a:rPr lang="en-US" sz="2000" kern="500">
                          <a:effectLst/>
                        </a:rPr>
                        <a:t>500</a:t>
                      </a:r>
                      <a:r>
                        <a:rPr lang="zh-CN" sz="2000" kern="500">
                          <a:effectLst/>
                        </a:rPr>
                        <a:t>人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>
                          <a:effectLst/>
                        </a:rPr>
                        <a:t>这里的学生用户特指软件工程学生，软件工程学生用户可以通过该软件来交流和分享软件工程的知识、浏览老师提供的视频和文档资源，使用频率高，软件使用的权限中等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extLst>
                  <a:ext uri="{0D108BD9-81ED-4DB2-BD59-A6C34878D82A}">
                    <a16:rowId xmlns:a16="http://schemas.microsoft.com/office/drawing/2014/main" val="2889736243"/>
                  </a:ext>
                </a:extLst>
              </a:tr>
              <a:tr h="1638881">
                <a:tc>
                  <a:txBody>
                    <a:bodyPr/>
                    <a:lstStyle/>
                    <a:p>
                      <a:pPr algn="ctr"/>
                      <a:r>
                        <a:rPr lang="zh-CN" sz="3200" kern="500">
                          <a:effectLst/>
                        </a:rPr>
                        <a:t>游客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>
                          <a:effectLst/>
                        </a:rPr>
                        <a:t>未知</a:t>
                      </a:r>
                      <a:endParaRPr lang="zh-CN" sz="20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2000" kern="500" dirty="0">
                          <a:effectLst/>
                        </a:rPr>
                        <a:t>游客用户是没有选择软件工程课程但是对软件工程课有兴趣的学生，这类用户可以浏览软件工程相关课程和老师的介绍，同时可以针对</a:t>
                      </a:r>
                      <a:r>
                        <a:rPr lang="en-US" sz="2000" kern="500" dirty="0">
                          <a:effectLst/>
                        </a:rPr>
                        <a:t>APP</a:t>
                      </a:r>
                      <a:r>
                        <a:rPr lang="zh-CN" sz="2000" kern="500" dirty="0">
                          <a:effectLst/>
                        </a:rPr>
                        <a:t>内容留言，使用频率中等，软件使用的权限低</a:t>
                      </a:r>
                      <a:endParaRPr lang="zh-CN" sz="20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56922" marR="56922" marT="0" marB="0"/>
                </a:tc>
                <a:extLst>
                  <a:ext uri="{0D108BD9-81ED-4DB2-BD59-A6C34878D82A}">
                    <a16:rowId xmlns:a16="http://schemas.microsoft.com/office/drawing/2014/main" val="33464430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2829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用户群与用户代表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705D47F8-DBF9-45BD-97E3-41CBB045A0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8803421"/>
              </p:ext>
            </p:extLst>
          </p:nvPr>
        </p:nvGraphicFramePr>
        <p:xfrm>
          <a:off x="523875" y="139978"/>
          <a:ext cx="11306175" cy="65363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2025">
                  <a:extLst>
                    <a:ext uri="{9D8B030D-6E8A-4147-A177-3AD203B41FA5}">
                      <a16:colId xmlns:a16="http://schemas.microsoft.com/office/drawing/2014/main" val="2640423132"/>
                    </a:ext>
                  </a:extLst>
                </a:gridCol>
                <a:gridCol w="714375">
                  <a:extLst>
                    <a:ext uri="{9D8B030D-6E8A-4147-A177-3AD203B41FA5}">
                      <a16:colId xmlns:a16="http://schemas.microsoft.com/office/drawing/2014/main" val="5573153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1578344801"/>
                    </a:ext>
                  </a:extLst>
                </a:gridCol>
                <a:gridCol w="2533650">
                  <a:extLst>
                    <a:ext uri="{9D8B030D-6E8A-4147-A177-3AD203B41FA5}">
                      <a16:colId xmlns:a16="http://schemas.microsoft.com/office/drawing/2014/main" val="842638822"/>
                    </a:ext>
                  </a:extLst>
                </a:gridCol>
                <a:gridCol w="2771775">
                  <a:extLst>
                    <a:ext uri="{9D8B030D-6E8A-4147-A177-3AD203B41FA5}">
                      <a16:colId xmlns:a16="http://schemas.microsoft.com/office/drawing/2014/main" val="2865724664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297820789"/>
                    </a:ext>
                  </a:extLst>
                </a:gridCol>
                <a:gridCol w="1800225">
                  <a:extLst>
                    <a:ext uri="{9D8B030D-6E8A-4147-A177-3AD203B41FA5}">
                      <a16:colId xmlns:a16="http://schemas.microsoft.com/office/drawing/2014/main" val="1832978773"/>
                    </a:ext>
                  </a:extLst>
                </a:gridCol>
              </a:tblGrid>
              <a:tr h="356803"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用户类别</a:t>
                      </a:r>
                      <a:endParaRPr lang="zh-CN" sz="12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用户姓名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身份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用户简介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权力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责任</a:t>
                      </a:r>
                      <a:endParaRPr lang="zh-CN" sz="12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200" b="1" kern="500" dirty="0">
                          <a:effectLst/>
                          <a:latin typeface="Consolas" panose="020B0609020204030204" pitchFamily="49" charset="0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利益</a:t>
                      </a:r>
                      <a:endParaRPr lang="zh-CN" sz="12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898822101"/>
                  </a:ext>
                </a:extLst>
              </a:tr>
              <a:tr h="1049965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 dirty="0">
                          <a:effectLst/>
                        </a:rPr>
                        <a:t>项目发起人</a:t>
                      </a:r>
                      <a:endParaRPr lang="zh-CN" sz="1400" b="1" kern="500" dirty="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杨枨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项目发起人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城市学院计算分院，现任计算机科学与工程学系副主任，软件工程专业负责人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主导整个项目大致开发方向，并对每个阶段的小组成果进行评审。确定项目最后验收条件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对项目的各个阶段进行评审并给出建议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最终项目成果的拥有者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4162017522"/>
                  </a:ext>
                </a:extLst>
              </a:tr>
              <a:tr h="630311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教师用户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罗荣良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教师用户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软件工程专业优秀教师，系统分析员，大学生服务外包创新应用大赛负责人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主导本系统教师用户功能点的选择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向项目组提供关于教师用户的相关需求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完成的系统将尽可能地满足其关于教师功能方面的需求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3785545446"/>
                  </a:ext>
                </a:extLst>
              </a:tr>
              <a:tr h="524982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学生用户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孙锐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学生用户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浙大城市学院软件工程专业大三学生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主导本系统学生用户功能点的选择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向项目组提供关于学生用户（本专业男性）的相关需求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完成的系统将尽可能地满足其关于学生功能方面的需求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2158380594"/>
                  </a:ext>
                </a:extLst>
              </a:tr>
              <a:tr h="524982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学生用户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林安晨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学生用户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浙大城市学院软件工程专业大三学生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主导本系统学生用户功能点的选择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向项目组提供关于学生用户（本专业女性）的相关需求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完成的系统将尽可能地满足其关于学生功能方面的需求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681286852"/>
                  </a:ext>
                </a:extLst>
              </a:tr>
              <a:tr h="524982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学生用户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曹杰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学生用户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浙大城市学院软件工程专业大三学生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主导本系统学生用户功能点的选择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向项目组提供关于学生用户（本专业女性）的相关需求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完成的系统将尽可能地满足其关于学生功能方面的需求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3969806782"/>
                  </a:ext>
                </a:extLst>
              </a:tr>
              <a:tr h="630311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游客用户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周东祺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游客用户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工程学院，机械电子工程专业，</a:t>
                      </a:r>
                      <a:r>
                        <a:rPr lang="en-US" sz="1600" kern="500">
                          <a:effectLst/>
                        </a:rPr>
                        <a:t>2018</a:t>
                      </a:r>
                      <a:r>
                        <a:rPr lang="zh-CN" sz="1600" kern="500">
                          <a:effectLst/>
                        </a:rPr>
                        <a:t>级在读大学生，对软工学习有兴趣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主导本系统游客用户功能点的选择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向项目组提供关于游客用户（外院）的相关需求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完成的系统将尽可能地满足其关于游客功能方面的需求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62329444"/>
                  </a:ext>
                </a:extLst>
              </a:tr>
              <a:tr h="540268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游客用户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何宁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游客用户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计算分院计算机与科学专业</a:t>
                      </a:r>
                      <a:r>
                        <a:rPr lang="en-US" sz="1600" kern="500">
                          <a:effectLst/>
                        </a:rPr>
                        <a:t>2019</a:t>
                      </a:r>
                      <a:r>
                        <a:rPr lang="zh-CN" sz="1600" kern="500">
                          <a:effectLst/>
                        </a:rPr>
                        <a:t>级在读大学生，对软工学习感兴趣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主导本系统游客用户功能点的选择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向项目组提供关于游客用户（本院，男）的相关需求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完成的系统将尽可能地满足其关于游客功能方面的需求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3683106926"/>
                  </a:ext>
                </a:extLst>
              </a:tr>
              <a:tr h="540268">
                <a:tc>
                  <a:txBody>
                    <a:bodyPr/>
                    <a:lstStyle/>
                    <a:p>
                      <a:pPr algn="just">
                        <a:lnSpc>
                          <a:spcPct val="156000"/>
                        </a:lnSpc>
                        <a:spcBef>
                          <a:spcPts val="1400"/>
                        </a:spcBef>
                        <a:spcAft>
                          <a:spcPts val="1450"/>
                        </a:spcAft>
                      </a:pPr>
                      <a:r>
                        <a:rPr lang="zh-CN" sz="1400" kern="500">
                          <a:effectLst/>
                        </a:rPr>
                        <a:t>游客用户</a:t>
                      </a:r>
                      <a:endParaRPr lang="zh-CN" sz="1400" b="1" kern="500">
                        <a:effectLst/>
                        <a:latin typeface="Calibri" panose="020F0502020204030204" pitchFamily="34" charset="0"/>
                        <a:ea typeface="黑体" panose="02010609060101010101" pitchFamily="49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王雯璐</a:t>
                      </a:r>
                    </a:p>
                    <a:p>
                      <a:pPr algn="ctr"/>
                      <a:r>
                        <a:rPr lang="en-US" sz="1600" kern="500">
                          <a:effectLst/>
                        </a:rPr>
                        <a:t> 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游客用户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600" kern="500">
                          <a:effectLst/>
                        </a:rPr>
                        <a:t>计算分院计算机与科学专业</a:t>
                      </a:r>
                      <a:r>
                        <a:rPr lang="en-US" sz="1600" kern="500">
                          <a:effectLst/>
                        </a:rPr>
                        <a:t>2021</a:t>
                      </a:r>
                      <a:r>
                        <a:rPr lang="zh-CN" sz="1600" kern="500">
                          <a:effectLst/>
                        </a:rPr>
                        <a:t>级在读大学生，对软工学习感兴趣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主导本系统游客用户功能点的选择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>
                          <a:effectLst/>
                        </a:rPr>
                        <a:t>向项目组提供关于游客用户（本院，女）的相关需求</a:t>
                      </a:r>
                      <a:endParaRPr lang="zh-CN" sz="1600" kern="50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sz="1600" kern="500" dirty="0">
                          <a:effectLst/>
                        </a:rPr>
                        <a:t>完成的系统将尽可能地满足其关于游客功能方面的需求</a:t>
                      </a:r>
                      <a:endParaRPr lang="zh-CN" sz="1600" kern="500" dirty="0">
                        <a:effectLst/>
                        <a:latin typeface="Consolas" panose="020B0609020204030204" pitchFamily="49" charset="0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35473" marR="35473" marT="0" marB="0" anchor="ctr"/>
                </a:tc>
                <a:extLst>
                  <a:ext uri="{0D108BD9-81ED-4DB2-BD59-A6C34878D82A}">
                    <a16:rowId xmlns:a16="http://schemas.microsoft.com/office/drawing/2014/main" val="14034695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907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 dirty="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16E6AD4C-B000-A942-B003-5BCF5C8F807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31287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用例文档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E7654D73-B8B8-4291-B3D6-18D1F32188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2844" y="1783273"/>
            <a:ext cx="5572299" cy="449415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511440C-CB55-4C05-BEF1-068619B837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867" y="643322"/>
            <a:ext cx="5197290" cy="5989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14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B4030F-D253-4247-9FEA-B17864ABE2C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G60ME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utDB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60ME6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brQwT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brQwT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brQw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brQwT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brQwT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brQwT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ButDBOKwvAbUoAAABrAAAAGwAAAHVuaXZlcnNhbC91bml2ZXJzYWwucG5nLnhtbLOxr8jNUShLLSrOzM+zVTLUM1Cyt+PlsikoSi3LTC1XqACKGekZQICSQiUqtzwzpSQDKGRgbowQzEjNTM8osVWyMDCFC+oDzQQAUEsBAgAAFAACAAgAbrQwThUOrShkBAAABxEAAB0AAAAAAAAAAQAAAAAAAAAAAHVuaXZlcnNhbC9jb21tb25fbWVzc2FnZXMubG5nUEsBAgAAFAACAAgAbrQwTgh+CyMpAwAAhgwAACcAAAAAAAAAAQAAAAAAnwQAAHVuaXZlcnNhbC9mbGFzaF9wdWJsaXNoaW5nX3NldHRpbmdzLnhtbFBLAQIAABQAAgAIAG60ME61/AlkugIAAFUKAAAhAAAAAAAAAAEAAAAAAA0IAAB1bml2ZXJzYWwvZmxhc2hfc2tpbl9zZXR0aW5ncy54bWxQSwECAAAUAAIACAButDBOKpYPZ/4CAACXCwAAJgAAAAAAAAABAAAAAAAGCwAAdW5pdmVyc2FsL2h0bWxfcHVibGlzaGluZ19zZXR0aW5ncy54bWxQSwECAAAUAAIACAButDBOaHFSkZoBAAAfBgAAHwAAAAAAAAABAAAAAABIDgAAdW5pdmVyc2FsL2h0bWxfc2tpbl9zZXR0aW5ncy5qc1BLAQIAABQAAgAIAG60ME49PC/RwQAAAOUBAAAaAAAAAAAAAAEAAAAAAB8QAAB1bml2ZXJzYWwvaTE4bl9wcmVzZXRzLnhtbFBLAQIAABQAAgAIAG60ME6a+ZZkawAAAGsAAAAcAAAAAAAAAAEAAAAAABgRAAB1bml2ZXJzYWwvbG9jYWxfc2V0dGluZ3MueG1sUEsBAgAAFAACAAgARJRXRyO0Tvv7AgAAsAgAABQAAAAAAAAAAQAAAAAAvREAAHVuaXZlcnNhbC9wbGF5ZXIueG1sUEsBAgAAFAACAAgAbrQwTrCHI/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="/>
  <p:tag name="ISPRING_PRESENTATION_TITLE" val="手绘清新淡雅水彩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C5C8"/>
      </a:accent1>
      <a:accent2>
        <a:srgbClr val="F0C7C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939</Words>
  <Application>Microsoft Office PowerPoint</Application>
  <PresentationFormat>宽屏</PresentationFormat>
  <Paragraphs>219</Paragraphs>
  <Slides>34</Slides>
  <Notes>34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FZHei-B01S</vt:lpstr>
      <vt:lpstr>Source Han Sans CN</vt:lpstr>
      <vt:lpstr>Source Han Sans CN Heavy</vt:lpstr>
      <vt:lpstr>等线</vt:lpstr>
      <vt:lpstr>等线 Light</vt:lpstr>
      <vt:lpstr>思源黑体 CN Heavy</vt:lpstr>
      <vt:lpstr>思源黑体 CN Medium</vt:lpstr>
      <vt:lpstr>思源黑体 CN Normal</vt:lpstr>
      <vt:lpstr>微软雅黑</vt:lpstr>
      <vt:lpstr>Arial</vt:lpstr>
      <vt:lpstr>Calibri</vt:lpstr>
      <vt:lpstr>Consolas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>http://www.ypppt.com/</dc:description>
  <cp:lastModifiedBy>mu liucong</cp:lastModifiedBy>
  <cp:revision>21</cp:revision>
  <dcterms:created xsi:type="dcterms:W3CDTF">2019-02-19T12:23:00Z</dcterms:created>
  <dcterms:modified xsi:type="dcterms:W3CDTF">2022-05-04T04:23:07Z</dcterms:modified>
</cp:coreProperties>
</file>